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aira Medium"/>
      <p:regular r:id="rId16"/>
    </p:embeddedFont>
    <p:embeddedFont>
      <p:font typeface="Saira Medium"/>
      <p:regular r:id="rId17"/>
    </p:embeddedFont>
    <p:embeddedFont>
      <p:font typeface="Saira Medium"/>
      <p:regular r:id="rId18"/>
    </p:embeddedFont>
    <p:embeddedFont>
      <p:font typeface="Saira Medium"/>
      <p:regular r:id="rId19"/>
    </p:embeddedFont>
    <p:embeddedFont>
      <p:font typeface="Roboto"/>
      <p:regular r:id="rId20"/>
    </p:embeddedFont>
    <p:embeddedFont>
      <p:font typeface="Roboto"/>
      <p:regular r:id="rId21"/>
    </p:embeddedFont>
    <p:embeddedFont>
      <p:font typeface="Roboto"/>
      <p:regular r:id="rId22"/>
    </p:embeddedFont>
    <p:embeddedFont>
      <p:font typeface="Robot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Financial Data Set Report Overview</a:t>
            </a:r>
            <a:endParaRPr lang="en-US" sz="4450" dirty="0"/>
          </a:p>
        </p:txBody>
      </p:sp>
      <p:sp>
        <p:nvSpPr>
          <p:cNvPr id="4" name="Text 1"/>
          <p:cNvSpPr/>
          <p:nvPr/>
        </p:nvSpPr>
        <p:spPr>
          <a:xfrm>
            <a:off x="793790" y="341447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This report provides a comprehensive analysis of the financial data set encompassing key metrics, trends, and insights crucial for informed investment and operational decisions. Our goal is to present complex financial information with clarity and precision to enable stakeholders and analysts to assess performance effectively.</a:t>
            </a:r>
            <a:endParaRPr lang="en-US" sz="1750" dirty="0"/>
          </a:p>
        </p:txBody>
      </p:sp>
      <p:sp>
        <p:nvSpPr>
          <p:cNvPr id="5" name="Text 2"/>
          <p:cNvSpPr/>
          <p:nvPr/>
        </p:nvSpPr>
        <p:spPr>
          <a:xfrm>
            <a:off x="793790" y="548413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We will explore revenue streams, expense breakdowns, profitability measures, and growth projections, complemented with visual data to support strategic decision-making and forward planning.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352086"/>
            <a:ext cx="765869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DATA ANALYST INTERNSHIP </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BY :RIDHIMA KHAJANCHI </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Revenue Analysis</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Quarterly Revenues</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Reviewing the quarterly revenue figures reveals consistent growth across all segments, driven primarily by expanding digital sales and subscription models. This sustained increase evidences robust market demand and effective sales strategies.</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Revenue Streams</a:t>
            </a:r>
            <a:endParaRPr lang="en-US" sz="2200" dirty="0"/>
          </a:p>
        </p:txBody>
      </p:sp>
      <p:sp>
        <p:nvSpPr>
          <p:cNvPr id="6" name="Text 4"/>
          <p:cNvSpPr/>
          <p:nvPr/>
        </p:nvSpPr>
        <p:spPr>
          <a:xfrm>
            <a:off x="7599521" y="403395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Product Sales: 60% of total revenue</a:t>
            </a:r>
            <a:endParaRPr lang="en-US" sz="1750" dirty="0"/>
          </a:p>
        </p:txBody>
      </p:sp>
      <p:sp>
        <p:nvSpPr>
          <p:cNvPr id="7" name="Text 5"/>
          <p:cNvSpPr/>
          <p:nvPr/>
        </p:nvSpPr>
        <p:spPr>
          <a:xfrm>
            <a:off x="7599521" y="44761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Subscriptions: 25% contribution with rapid growth</a:t>
            </a:r>
            <a:endParaRPr lang="en-US" sz="1750" dirty="0"/>
          </a:p>
        </p:txBody>
      </p:sp>
      <p:sp>
        <p:nvSpPr>
          <p:cNvPr id="8" name="Text 6"/>
          <p:cNvSpPr/>
          <p:nvPr/>
        </p:nvSpPr>
        <p:spPr>
          <a:xfrm>
            <a:off x="7599521" y="49183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Services: Remaining 15% with steady performance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5077"/>
          </a:xfrm>
          <a:prstGeom prst="rect">
            <a:avLst/>
          </a:prstGeom>
        </p:spPr>
      </p:pic>
      <p:pic>
        <p:nvPicPr>
          <p:cNvPr id="3" name="Image 1" descr="preencoded.png">    </p:cNvPr>
          <p:cNvPicPr>
            <a:picLocks noChangeAspect="1"/>
          </p:cNvPicPr>
          <p:nvPr/>
        </p:nvPicPr>
        <p:blipFill>
          <a:blip r:embed="rId2"/>
          <a:stretch>
            <a:fillRect/>
          </a:stretch>
        </p:blipFill>
        <p:spPr>
          <a:xfrm>
            <a:off x="1253490" y="3001208"/>
            <a:ext cx="2979420" cy="2232660"/>
          </a:xfrm>
          <a:prstGeom prst="rect">
            <a:avLst/>
          </a:prstGeom>
        </p:spPr>
      </p:pic>
      <p:sp>
        <p:nvSpPr>
          <p:cNvPr id="4" name="Text 0"/>
          <p:cNvSpPr/>
          <p:nvPr/>
        </p:nvSpPr>
        <p:spPr>
          <a:xfrm>
            <a:off x="6148388" y="520184"/>
            <a:ext cx="4729163" cy="591145"/>
          </a:xfrm>
          <a:prstGeom prst="rect">
            <a:avLst/>
          </a:prstGeom>
          <a:noFill/>
          <a:ln/>
        </p:spPr>
        <p:txBody>
          <a:bodyPr wrap="none" lIns="0" tIns="0" rIns="0" bIns="0" rtlCol="0" anchor="t"/>
          <a:lstStyle/>
          <a:p>
            <a:pPr algn="l" indent="0" marL="0">
              <a:lnSpc>
                <a:spcPts val="4650"/>
              </a:lnSpc>
              <a:buNone/>
            </a:pPr>
            <a:r>
              <a:rPr lang="en-US" sz="3700" dirty="0">
                <a:solidFill>
                  <a:srgbClr val="FFFFFF"/>
                </a:solidFill>
                <a:latin typeface="Saira Medium" pitchFamily="34" charset="0"/>
                <a:ea typeface="Saira Medium" pitchFamily="34" charset="-122"/>
                <a:cs typeface="Saira Medium" pitchFamily="34" charset="-120"/>
              </a:rPr>
              <a:t>Expense Breakdown</a:t>
            </a:r>
            <a:endParaRPr lang="en-US" sz="3700" dirty="0"/>
          </a:p>
        </p:txBody>
      </p:sp>
      <p:sp>
        <p:nvSpPr>
          <p:cNvPr id="5" name="Shape 1"/>
          <p:cNvSpPr/>
          <p:nvPr/>
        </p:nvSpPr>
        <p:spPr>
          <a:xfrm>
            <a:off x="6148388" y="1395055"/>
            <a:ext cx="7820025" cy="1438156"/>
          </a:xfrm>
          <a:prstGeom prst="roundRect">
            <a:avLst>
              <a:gd name="adj" fmla="val 11838"/>
            </a:avLst>
          </a:prstGeom>
          <a:solidFill>
            <a:srgbClr val="030303"/>
          </a:solidFill>
          <a:ln w="22860">
            <a:solidFill>
              <a:srgbClr val="FC8337"/>
            </a:solidFill>
            <a:prstDash val="solid"/>
          </a:ln>
        </p:spPr>
      </p:sp>
      <p:sp>
        <p:nvSpPr>
          <p:cNvPr id="6" name="Text 2"/>
          <p:cNvSpPr/>
          <p:nvPr/>
        </p:nvSpPr>
        <p:spPr>
          <a:xfrm>
            <a:off x="6360319" y="1606987"/>
            <a:ext cx="2364581" cy="295513"/>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Saira Medium" pitchFamily="34" charset="0"/>
                <a:ea typeface="Saira Medium" pitchFamily="34" charset="-122"/>
                <a:cs typeface="Saira Medium" pitchFamily="34" charset="-120"/>
              </a:rPr>
              <a:t>Operational Costs</a:t>
            </a:r>
            <a:endParaRPr lang="en-US" sz="1850" dirty="0"/>
          </a:p>
        </p:txBody>
      </p:sp>
      <p:sp>
        <p:nvSpPr>
          <p:cNvPr id="7" name="Text 3"/>
          <p:cNvSpPr/>
          <p:nvPr/>
        </p:nvSpPr>
        <p:spPr>
          <a:xfrm>
            <a:off x="6360319" y="2015966"/>
            <a:ext cx="7396162" cy="605314"/>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Roboto" pitchFamily="34" charset="0"/>
                <a:ea typeface="Roboto" pitchFamily="34" charset="-122"/>
                <a:cs typeface="Roboto" pitchFamily="34" charset="-120"/>
              </a:rPr>
              <a:t>These costs constitute the largest expense category, including manufacturing, logistics, and administration, showing moderate growth tied to scaling operations.</a:t>
            </a:r>
            <a:endParaRPr lang="en-US" sz="1450" dirty="0"/>
          </a:p>
        </p:txBody>
      </p:sp>
      <p:sp>
        <p:nvSpPr>
          <p:cNvPr id="8" name="Shape 4"/>
          <p:cNvSpPr/>
          <p:nvPr/>
        </p:nvSpPr>
        <p:spPr>
          <a:xfrm>
            <a:off x="6148388" y="3022283"/>
            <a:ext cx="7820025" cy="1438156"/>
          </a:xfrm>
          <a:prstGeom prst="roundRect">
            <a:avLst>
              <a:gd name="adj" fmla="val 11838"/>
            </a:avLst>
          </a:prstGeom>
          <a:solidFill>
            <a:srgbClr val="030303"/>
          </a:solidFill>
          <a:ln w="22860">
            <a:solidFill>
              <a:srgbClr val="FC8337"/>
            </a:solidFill>
            <a:prstDash val="solid"/>
          </a:ln>
        </p:spPr>
      </p:sp>
      <p:sp>
        <p:nvSpPr>
          <p:cNvPr id="9" name="Text 5"/>
          <p:cNvSpPr/>
          <p:nvPr/>
        </p:nvSpPr>
        <p:spPr>
          <a:xfrm>
            <a:off x="6360319" y="3234214"/>
            <a:ext cx="2757130" cy="295513"/>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Saira Medium" pitchFamily="34" charset="0"/>
                <a:ea typeface="Saira Medium" pitchFamily="34" charset="-122"/>
                <a:cs typeface="Saira Medium" pitchFamily="34" charset="-120"/>
              </a:rPr>
              <a:t>Research &amp; Development</a:t>
            </a:r>
            <a:endParaRPr lang="en-US" sz="1850" dirty="0"/>
          </a:p>
        </p:txBody>
      </p:sp>
      <p:sp>
        <p:nvSpPr>
          <p:cNvPr id="10" name="Text 6"/>
          <p:cNvSpPr/>
          <p:nvPr/>
        </p:nvSpPr>
        <p:spPr>
          <a:xfrm>
            <a:off x="6360319" y="3643193"/>
            <a:ext cx="7396162" cy="605314"/>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Roboto" pitchFamily="34" charset="0"/>
                <a:ea typeface="Roboto" pitchFamily="34" charset="-122"/>
                <a:cs typeface="Roboto" pitchFamily="34" charset="-120"/>
              </a:rPr>
              <a:t>Investment in innovation remains high, reflecting company priorities to stay competitive and drive long-term growth.</a:t>
            </a:r>
            <a:endParaRPr lang="en-US" sz="1450" dirty="0"/>
          </a:p>
        </p:txBody>
      </p:sp>
      <p:sp>
        <p:nvSpPr>
          <p:cNvPr id="11" name="Shape 7"/>
          <p:cNvSpPr/>
          <p:nvPr/>
        </p:nvSpPr>
        <p:spPr>
          <a:xfrm>
            <a:off x="6148388" y="4649510"/>
            <a:ext cx="7820025" cy="1438156"/>
          </a:xfrm>
          <a:prstGeom prst="roundRect">
            <a:avLst>
              <a:gd name="adj" fmla="val 11838"/>
            </a:avLst>
          </a:prstGeom>
          <a:solidFill>
            <a:srgbClr val="030303"/>
          </a:solidFill>
          <a:ln w="22860">
            <a:solidFill>
              <a:srgbClr val="FC8337"/>
            </a:solidFill>
            <a:prstDash val="solid"/>
          </a:ln>
        </p:spPr>
      </p:sp>
      <p:sp>
        <p:nvSpPr>
          <p:cNvPr id="12" name="Text 8"/>
          <p:cNvSpPr/>
          <p:nvPr/>
        </p:nvSpPr>
        <p:spPr>
          <a:xfrm>
            <a:off x="6360319" y="4861441"/>
            <a:ext cx="2364581" cy="295513"/>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Saira Medium" pitchFamily="34" charset="0"/>
                <a:ea typeface="Saira Medium" pitchFamily="34" charset="-122"/>
                <a:cs typeface="Saira Medium" pitchFamily="34" charset="-120"/>
              </a:rPr>
              <a:t>Marketing &amp; Sales</a:t>
            </a:r>
            <a:endParaRPr lang="en-US" sz="1850" dirty="0"/>
          </a:p>
        </p:txBody>
      </p:sp>
      <p:sp>
        <p:nvSpPr>
          <p:cNvPr id="13" name="Text 9"/>
          <p:cNvSpPr/>
          <p:nvPr/>
        </p:nvSpPr>
        <p:spPr>
          <a:xfrm>
            <a:off x="6360319" y="5270421"/>
            <a:ext cx="7396162" cy="605314"/>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Roboto" pitchFamily="34" charset="0"/>
                <a:ea typeface="Roboto" pitchFamily="34" charset="-122"/>
                <a:cs typeface="Roboto" pitchFamily="34" charset="-120"/>
              </a:rPr>
              <a:t>Spending here aligns with efforts to expand market share and supports increased brand visibility.</a:t>
            </a:r>
            <a:endParaRPr lang="en-US" sz="1450" dirty="0"/>
          </a:p>
        </p:txBody>
      </p:sp>
      <p:sp>
        <p:nvSpPr>
          <p:cNvPr id="14" name="Shape 10"/>
          <p:cNvSpPr/>
          <p:nvPr/>
        </p:nvSpPr>
        <p:spPr>
          <a:xfrm>
            <a:off x="6148388" y="6276737"/>
            <a:ext cx="7820025" cy="1438156"/>
          </a:xfrm>
          <a:prstGeom prst="roundRect">
            <a:avLst>
              <a:gd name="adj" fmla="val 11838"/>
            </a:avLst>
          </a:prstGeom>
          <a:solidFill>
            <a:srgbClr val="030303"/>
          </a:solidFill>
          <a:ln w="22860">
            <a:solidFill>
              <a:srgbClr val="FC8337"/>
            </a:solidFill>
            <a:prstDash val="solid"/>
          </a:ln>
        </p:spPr>
      </p:sp>
      <p:sp>
        <p:nvSpPr>
          <p:cNvPr id="15" name="Text 11"/>
          <p:cNvSpPr/>
          <p:nvPr/>
        </p:nvSpPr>
        <p:spPr>
          <a:xfrm>
            <a:off x="6360319" y="6488668"/>
            <a:ext cx="2739747" cy="295513"/>
          </a:xfrm>
          <a:prstGeom prst="rect">
            <a:avLst/>
          </a:prstGeom>
          <a:noFill/>
          <a:ln/>
        </p:spPr>
        <p:txBody>
          <a:bodyPr wrap="none" lIns="0" tIns="0" rIns="0" bIns="0" rtlCol="0" anchor="t"/>
          <a:lstStyle/>
          <a:p>
            <a:pPr algn="l" indent="0" marL="0">
              <a:lnSpc>
                <a:spcPts val="2300"/>
              </a:lnSpc>
              <a:buNone/>
            </a:pPr>
            <a:r>
              <a:rPr lang="en-US" sz="1850" dirty="0">
                <a:solidFill>
                  <a:srgbClr val="E5E0DF"/>
                </a:solidFill>
                <a:latin typeface="Saira Medium" pitchFamily="34" charset="0"/>
                <a:ea typeface="Saira Medium" pitchFamily="34" charset="-122"/>
                <a:cs typeface="Saira Medium" pitchFamily="34" charset="-120"/>
              </a:rPr>
              <a:t>General &amp; Administrative</a:t>
            </a:r>
            <a:endParaRPr lang="en-US" sz="1850" dirty="0"/>
          </a:p>
        </p:txBody>
      </p:sp>
      <p:sp>
        <p:nvSpPr>
          <p:cNvPr id="16" name="Text 12"/>
          <p:cNvSpPr/>
          <p:nvPr/>
        </p:nvSpPr>
        <p:spPr>
          <a:xfrm>
            <a:off x="6360319" y="6897648"/>
            <a:ext cx="7396162" cy="605314"/>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Roboto" pitchFamily="34" charset="0"/>
                <a:ea typeface="Roboto" pitchFamily="34" charset="-122"/>
                <a:cs typeface="Roboto" pitchFamily="34" charset="-120"/>
              </a:rPr>
              <a:t>Includes overhead and corporate governance costs, maintained within budget limits for operational efficiency.</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108990" y="115645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Profitability Metrics</a:t>
            </a:r>
            <a:endParaRPr lang="en-US" sz="4450" dirty="0"/>
          </a:p>
        </p:txBody>
      </p:sp>
      <p:sp>
        <p:nvSpPr>
          <p:cNvPr id="4" name="Shape 1"/>
          <p:cNvSpPr/>
          <p:nvPr/>
        </p:nvSpPr>
        <p:spPr>
          <a:xfrm>
            <a:off x="8108990" y="2460546"/>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8846106" y="246054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Gross Margin</a:t>
            </a:r>
            <a:endParaRPr lang="en-US" sz="2200" dirty="0"/>
          </a:p>
        </p:txBody>
      </p:sp>
      <p:sp>
        <p:nvSpPr>
          <p:cNvPr id="6" name="Text 3"/>
          <p:cNvSpPr/>
          <p:nvPr/>
        </p:nvSpPr>
        <p:spPr>
          <a:xfrm>
            <a:off x="8846106" y="2950964"/>
            <a:ext cx="499050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Steady improvement reflecting optimized production and pricing strategies.</a:t>
            </a:r>
            <a:endParaRPr lang="en-US" sz="1750" dirty="0"/>
          </a:p>
        </p:txBody>
      </p:sp>
      <p:sp>
        <p:nvSpPr>
          <p:cNvPr id="7" name="Shape 4"/>
          <p:cNvSpPr/>
          <p:nvPr/>
        </p:nvSpPr>
        <p:spPr>
          <a:xfrm>
            <a:off x="8108990" y="4158734"/>
            <a:ext cx="510302" cy="510302"/>
          </a:xfrm>
          <a:prstGeom prst="roundRect">
            <a:avLst>
              <a:gd name="adj" fmla="val 40005"/>
            </a:avLst>
          </a:prstGeom>
          <a:solidFill>
            <a:srgbClr val="030303"/>
          </a:solidFill>
          <a:ln w="22860">
            <a:solidFill>
              <a:srgbClr val="FC8337"/>
            </a:solidFill>
            <a:prstDash val="solid"/>
          </a:ln>
        </p:spPr>
      </p:sp>
      <p:sp>
        <p:nvSpPr>
          <p:cNvPr id="8" name="Text 5"/>
          <p:cNvSpPr/>
          <p:nvPr/>
        </p:nvSpPr>
        <p:spPr>
          <a:xfrm>
            <a:off x="8846106" y="41587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Operating Income</a:t>
            </a:r>
            <a:endParaRPr lang="en-US" sz="2200" dirty="0"/>
          </a:p>
        </p:txBody>
      </p:sp>
      <p:sp>
        <p:nvSpPr>
          <p:cNvPr id="9" name="Text 6"/>
          <p:cNvSpPr/>
          <p:nvPr/>
        </p:nvSpPr>
        <p:spPr>
          <a:xfrm>
            <a:off x="8846106" y="4649153"/>
            <a:ext cx="499050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Increased due to controlled expenses and revenue growth synergy.</a:t>
            </a:r>
            <a:endParaRPr lang="en-US" sz="1750" dirty="0"/>
          </a:p>
        </p:txBody>
      </p:sp>
      <p:sp>
        <p:nvSpPr>
          <p:cNvPr id="10" name="Shape 7"/>
          <p:cNvSpPr/>
          <p:nvPr/>
        </p:nvSpPr>
        <p:spPr>
          <a:xfrm>
            <a:off x="8108990" y="5856923"/>
            <a:ext cx="510302" cy="510302"/>
          </a:xfrm>
          <a:prstGeom prst="roundRect">
            <a:avLst>
              <a:gd name="adj" fmla="val 40005"/>
            </a:avLst>
          </a:prstGeom>
          <a:solidFill>
            <a:srgbClr val="030303"/>
          </a:solidFill>
          <a:ln w="22860">
            <a:solidFill>
              <a:srgbClr val="FC8337"/>
            </a:solidFill>
            <a:prstDash val="solid"/>
          </a:ln>
        </p:spPr>
      </p:sp>
      <p:sp>
        <p:nvSpPr>
          <p:cNvPr id="11" name="Text 8"/>
          <p:cNvSpPr/>
          <p:nvPr/>
        </p:nvSpPr>
        <p:spPr>
          <a:xfrm>
            <a:off x="8846106" y="58569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Net Profit</a:t>
            </a:r>
            <a:endParaRPr lang="en-US" sz="2200" dirty="0"/>
          </a:p>
        </p:txBody>
      </p:sp>
      <p:sp>
        <p:nvSpPr>
          <p:cNvPr id="12" name="Text 9"/>
          <p:cNvSpPr/>
          <p:nvPr/>
        </p:nvSpPr>
        <p:spPr>
          <a:xfrm>
            <a:off x="8846106" y="6347341"/>
            <a:ext cx="4990505"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Positive trajectory with tax efficiencies and reduced financing costs.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algn="l" indent="0" marL="0">
              <a:lnSpc>
                <a:spcPts val="5400"/>
              </a:lnSpc>
              <a:buNone/>
            </a:pPr>
            <a:r>
              <a:rPr lang="en-US" sz="4300" dirty="0">
                <a:solidFill>
                  <a:srgbClr val="FFFFFF"/>
                </a:solidFill>
                <a:latin typeface="Saira Medium" pitchFamily="34" charset="0"/>
                <a:ea typeface="Saira Medium" pitchFamily="34" charset="-122"/>
                <a:cs typeface="Saira Medium" pitchFamily="34" charset="-120"/>
              </a:rPr>
              <a:t>Cash Flow and Liquidity Position</a:t>
            </a:r>
            <a:endParaRPr lang="en-US" sz="4300" dirty="0"/>
          </a:p>
        </p:txBody>
      </p:sp>
      <p:sp>
        <p:nvSpPr>
          <p:cNvPr id="4" name="Shape 1"/>
          <p:cNvSpPr/>
          <p:nvPr/>
        </p:nvSpPr>
        <p:spPr>
          <a:xfrm>
            <a:off x="1019651" y="2314932"/>
            <a:ext cx="30480" cy="5309949"/>
          </a:xfrm>
          <a:prstGeom prst="roundRect">
            <a:avLst>
              <a:gd name="adj" fmla="val 651078"/>
            </a:avLst>
          </a:prstGeom>
          <a:solidFill>
            <a:srgbClr val="FFFFFF">
              <a:alpha val="24000"/>
            </a:srgbClr>
          </a:solidFill>
          <a:ln/>
        </p:spPr>
      </p:sp>
      <p:sp>
        <p:nvSpPr>
          <p:cNvPr id="5" name="Shape 2"/>
          <p:cNvSpPr/>
          <p:nvPr/>
        </p:nvSpPr>
        <p:spPr>
          <a:xfrm>
            <a:off x="1237178" y="2795707"/>
            <a:ext cx="661392" cy="30480"/>
          </a:xfrm>
          <a:prstGeom prst="roundRect">
            <a:avLst>
              <a:gd name="adj" fmla="val 651078"/>
            </a:avLst>
          </a:prstGeom>
          <a:solidFill>
            <a:srgbClr val="FC8337"/>
          </a:solidFill>
          <a:ln/>
        </p:spPr>
      </p:sp>
      <p:sp>
        <p:nvSpPr>
          <p:cNvPr id="6" name="Shape 3"/>
          <p:cNvSpPr/>
          <p:nvPr/>
        </p:nvSpPr>
        <p:spPr>
          <a:xfrm>
            <a:off x="771644" y="2562939"/>
            <a:ext cx="496014" cy="496014"/>
          </a:xfrm>
          <a:prstGeom prst="roundRect">
            <a:avLst>
              <a:gd name="adj" fmla="val 40009"/>
            </a:avLst>
          </a:prstGeom>
          <a:solidFill>
            <a:srgbClr val="030303"/>
          </a:solidFill>
          <a:ln w="22860">
            <a:solidFill>
              <a:srgbClr val="FC8337"/>
            </a:solidFill>
            <a:prstDash val="solid"/>
          </a:ln>
        </p:spPr>
      </p:sp>
      <p:sp>
        <p:nvSpPr>
          <p:cNvPr id="7" name="Text 4"/>
          <p:cNvSpPr/>
          <p:nvPr/>
        </p:nvSpPr>
        <p:spPr>
          <a:xfrm>
            <a:off x="854333" y="2604254"/>
            <a:ext cx="330637" cy="413385"/>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1</a:t>
            </a:r>
            <a:endParaRPr lang="en-US" sz="2600" dirty="0"/>
          </a:p>
        </p:txBody>
      </p:sp>
      <p:sp>
        <p:nvSpPr>
          <p:cNvPr id="8" name="Text 5"/>
          <p:cNvSpPr/>
          <p:nvPr/>
        </p:nvSpPr>
        <p:spPr>
          <a:xfrm>
            <a:off x="2122170" y="2535317"/>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Operating Cash Flow</a:t>
            </a:r>
            <a:endParaRPr lang="en-US" sz="2150" dirty="0"/>
          </a:p>
        </p:txBody>
      </p:sp>
      <p:sp>
        <p:nvSpPr>
          <p:cNvPr id="9" name="Text 6"/>
          <p:cNvSpPr/>
          <p:nvPr/>
        </p:nvSpPr>
        <p:spPr>
          <a:xfrm>
            <a:off x="2122170" y="3012043"/>
            <a:ext cx="6250186"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Consistently positive, driven by improved collections and cost management.</a:t>
            </a:r>
            <a:endParaRPr lang="en-US" sz="1700" dirty="0"/>
          </a:p>
        </p:txBody>
      </p:sp>
      <p:sp>
        <p:nvSpPr>
          <p:cNvPr id="10" name="Shape 7"/>
          <p:cNvSpPr/>
          <p:nvPr/>
        </p:nvSpPr>
        <p:spPr>
          <a:xfrm>
            <a:off x="1237178" y="4639151"/>
            <a:ext cx="661392" cy="30480"/>
          </a:xfrm>
          <a:prstGeom prst="roundRect">
            <a:avLst>
              <a:gd name="adj" fmla="val 651078"/>
            </a:avLst>
          </a:prstGeom>
          <a:solidFill>
            <a:srgbClr val="FC8337"/>
          </a:solidFill>
          <a:ln/>
        </p:spPr>
      </p:sp>
      <p:sp>
        <p:nvSpPr>
          <p:cNvPr id="11" name="Shape 8"/>
          <p:cNvSpPr/>
          <p:nvPr/>
        </p:nvSpPr>
        <p:spPr>
          <a:xfrm>
            <a:off x="771644" y="4406384"/>
            <a:ext cx="496014" cy="496014"/>
          </a:xfrm>
          <a:prstGeom prst="roundRect">
            <a:avLst>
              <a:gd name="adj" fmla="val 40009"/>
            </a:avLst>
          </a:prstGeom>
          <a:solidFill>
            <a:srgbClr val="030303"/>
          </a:solidFill>
          <a:ln w="22860">
            <a:solidFill>
              <a:srgbClr val="FC8337"/>
            </a:solidFill>
            <a:prstDash val="solid"/>
          </a:ln>
        </p:spPr>
      </p:sp>
      <p:sp>
        <p:nvSpPr>
          <p:cNvPr id="12" name="Text 9"/>
          <p:cNvSpPr/>
          <p:nvPr/>
        </p:nvSpPr>
        <p:spPr>
          <a:xfrm>
            <a:off x="854333" y="4447699"/>
            <a:ext cx="330637" cy="413385"/>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2</a:t>
            </a:r>
            <a:endParaRPr lang="en-US" sz="2600" dirty="0"/>
          </a:p>
        </p:txBody>
      </p:sp>
      <p:sp>
        <p:nvSpPr>
          <p:cNvPr id="13" name="Text 10"/>
          <p:cNvSpPr/>
          <p:nvPr/>
        </p:nvSpPr>
        <p:spPr>
          <a:xfrm>
            <a:off x="2122170" y="4378762"/>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Investing Activities</a:t>
            </a:r>
            <a:endParaRPr lang="en-US" sz="2150" dirty="0"/>
          </a:p>
        </p:txBody>
      </p:sp>
      <p:sp>
        <p:nvSpPr>
          <p:cNvPr id="14" name="Text 11"/>
          <p:cNvSpPr/>
          <p:nvPr/>
        </p:nvSpPr>
        <p:spPr>
          <a:xfrm>
            <a:off x="2122170" y="4855488"/>
            <a:ext cx="6250186"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Investment in capital expenditures aligned with growth plans balanced with asset divestitures.</a:t>
            </a:r>
            <a:endParaRPr lang="en-US" sz="1700" dirty="0"/>
          </a:p>
        </p:txBody>
      </p:sp>
      <p:sp>
        <p:nvSpPr>
          <p:cNvPr id="15" name="Shape 12"/>
          <p:cNvSpPr/>
          <p:nvPr/>
        </p:nvSpPr>
        <p:spPr>
          <a:xfrm>
            <a:off x="1237178" y="6482596"/>
            <a:ext cx="661392" cy="30480"/>
          </a:xfrm>
          <a:prstGeom prst="roundRect">
            <a:avLst>
              <a:gd name="adj" fmla="val 651078"/>
            </a:avLst>
          </a:prstGeom>
          <a:solidFill>
            <a:srgbClr val="FC8337"/>
          </a:solidFill>
          <a:ln/>
        </p:spPr>
      </p:sp>
      <p:sp>
        <p:nvSpPr>
          <p:cNvPr id="16" name="Shape 13"/>
          <p:cNvSpPr/>
          <p:nvPr/>
        </p:nvSpPr>
        <p:spPr>
          <a:xfrm>
            <a:off x="771644" y="6249829"/>
            <a:ext cx="496014" cy="496014"/>
          </a:xfrm>
          <a:prstGeom prst="roundRect">
            <a:avLst>
              <a:gd name="adj" fmla="val 40009"/>
            </a:avLst>
          </a:prstGeom>
          <a:solidFill>
            <a:srgbClr val="030303"/>
          </a:solidFill>
          <a:ln w="22860">
            <a:solidFill>
              <a:srgbClr val="FC8337"/>
            </a:solidFill>
            <a:prstDash val="solid"/>
          </a:ln>
        </p:spPr>
      </p:sp>
      <p:sp>
        <p:nvSpPr>
          <p:cNvPr id="17" name="Text 14"/>
          <p:cNvSpPr/>
          <p:nvPr/>
        </p:nvSpPr>
        <p:spPr>
          <a:xfrm>
            <a:off x="854333" y="6291143"/>
            <a:ext cx="330637" cy="413385"/>
          </a:xfrm>
          <a:prstGeom prst="rect">
            <a:avLst/>
          </a:prstGeom>
          <a:noFill/>
          <a:ln/>
        </p:spPr>
        <p:txBody>
          <a:bodyPr wrap="none" lIns="0" tIns="0" rIns="0" bIns="0" rtlCol="0" anchor="t"/>
          <a:lstStyle/>
          <a:p>
            <a:pPr algn="ctr" indent="0" marL="0">
              <a:lnSpc>
                <a:spcPts val="2600"/>
              </a:lnSpc>
              <a:buNone/>
            </a:pPr>
            <a:r>
              <a:rPr lang="en-US" sz="2600" dirty="0">
                <a:solidFill>
                  <a:srgbClr val="E5E0DF"/>
                </a:solidFill>
                <a:latin typeface="Saira Medium" pitchFamily="34" charset="0"/>
                <a:ea typeface="Saira Medium" pitchFamily="34" charset="-122"/>
                <a:cs typeface="Saira Medium" pitchFamily="34" charset="-120"/>
              </a:rPr>
              <a:t>3</a:t>
            </a:r>
            <a:endParaRPr lang="en-US" sz="2600" dirty="0"/>
          </a:p>
        </p:txBody>
      </p:sp>
      <p:sp>
        <p:nvSpPr>
          <p:cNvPr id="18" name="Text 15"/>
          <p:cNvSpPr/>
          <p:nvPr/>
        </p:nvSpPr>
        <p:spPr>
          <a:xfrm>
            <a:off x="2122170" y="6222206"/>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Saira Medium" pitchFamily="34" charset="0"/>
                <a:ea typeface="Saira Medium" pitchFamily="34" charset="-122"/>
                <a:cs typeface="Saira Medium" pitchFamily="34" charset="-120"/>
              </a:rPr>
              <a:t>Financing Activities</a:t>
            </a:r>
            <a:endParaRPr lang="en-US" sz="2150" dirty="0"/>
          </a:p>
        </p:txBody>
      </p:sp>
      <p:sp>
        <p:nvSpPr>
          <p:cNvPr id="19" name="Text 16"/>
          <p:cNvSpPr/>
          <p:nvPr/>
        </p:nvSpPr>
        <p:spPr>
          <a:xfrm>
            <a:off x="2122170" y="6698933"/>
            <a:ext cx="6250186" cy="705564"/>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pitchFamily="34" charset="0"/>
                <a:ea typeface="Roboto" pitchFamily="34" charset="-122"/>
                <a:cs typeface="Roboto" pitchFamily="34" charset="-120"/>
              </a:rPr>
              <a:t>Managed debt repayments and equity financing contributing to liquidity stability.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549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Growth Projections</a:t>
            </a:r>
            <a:endParaRPr lang="en-US" sz="4450" dirty="0"/>
          </a:p>
        </p:txBody>
      </p:sp>
      <p:pic>
        <p:nvPicPr>
          <p:cNvPr id="4" name="Image 1" descr="preencoded.png">    </p:cNvPr>
          <p:cNvPicPr>
            <a:picLocks noChangeAspect="1"/>
          </p:cNvPicPr>
          <p:nvPr/>
        </p:nvPicPr>
        <p:blipFill>
          <a:blip r:embed="rId2"/>
          <a:stretch>
            <a:fillRect/>
          </a:stretch>
        </p:blipFill>
        <p:spPr>
          <a:xfrm>
            <a:off x="793790" y="2134433"/>
            <a:ext cx="1134070" cy="1669852"/>
          </a:xfrm>
          <a:prstGeom prst="rect">
            <a:avLst/>
          </a:prstGeom>
        </p:spPr>
      </p:pic>
      <p:sp>
        <p:nvSpPr>
          <p:cNvPr id="5" name="Text 1"/>
          <p:cNvSpPr/>
          <p:nvPr/>
        </p:nvSpPr>
        <p:spPr>
          <a:xfrm>
            <a:off x="2268022" y="23612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Year 1-2</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Focus on expanding product lines and scaling subscription service adoption.</a:t>
            </a:r>
            <a:endParaRPr lang="en-US" sz="1750" dirty="0"/>
          </a:p>
        </p:txBody>
      </p:sp>
      <p:pic>
        <p:nvPicPr>
          <p:cNvPr id="7" name="Image 2" descr="preencoded.png">    </p:cNvPr>
          <p:cNvPicPr>
            <a:picLocks noChangeAspect="1"/>
          </p:cNvPicPr>
          <p:nvPr/>
        </p:nvPicPr>
        <p:blipFill>
          <a:blip r:embed="rId3"/>
          <a:stretch>
            <a:fillRect/>
          </a:stretch>
        </p:blipFill>
        <p:spPr>
          <a:xfrm>
            <a:off x="793790" y="3804285"/>
            <a:ext cx="1134070" cy="1669852"/>
          </a:xfrm>
          <a:prstGeom prst="rect">
            <a:avLst/>
          </a:prstGeom>
        </p:spPr>
      </p:pic>
      <p:sp>
        <p:nvSpPr>
          <p:cNvPr id="8" name="Text 3"/>
          <p:cNvSpPr/>
          <p:nvPr/>
        </p:nvSpPr>
        <p:spPr>
          <a:xfrm>
            <a:off x="2268022"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Year 3-4</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Enhancement of operational efficiency and diversification of revenue streams.</a:t>
            </a:r>
            <a:endParaRPr lang="en-US" sz="1750" dirty="0"/>
          </a:p>
        </p:txBody>
      </p:sp>
      <p:pic>
        <p:nvPicPr>
          <p:cNvPr id="10" name="Image 3" descr="preencoded.png">    </p:cNvPr>
          <p:cNvPicPr>
            <a:picLocks noChangeAspect="1"/>
          </p:cNvPicPr>
          <p:nvPr/>
        </p:nvPicPr>
        <p:blipFill>
          <a:blip r:embed="rId4"/>
          <a:stretch>
            <a:fillRect/>
          </a:stretch>
        </p:blipFill>
        <p:spPr>
          <a:xfrm>
            <a:off x="793790" y="5474137"/>
            <a:ext cx="1134070" cy="1669852"/>
          </a:xfrm>
          <a:prstGeom prst="rect">
            <a:avLst/>
          </a:prstGeom>
        </p:spPr>
      </p:pic>
      <p:sp>
        <p:nvSpPr>
          <p:cNvPr id="11" name="Text 5"/>
          <p:cNvSpPr/>
          <p:nvPr/>
        </p:nvSpPr>
        <p:spPr>
          <a:xfrm>
            <a:off x="2268022" y="570095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Year 5</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Consolidation and optimized profitability through market leadership.</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58509"/>
            <a:ext cx="715863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Risk Factors and Mitigation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Market Volatility</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Potential impact from economic fluctuations mitigated via diversified product portfolio and geographic presence.</a:t>
            </a:r>
            <a:endParaRPr lang="en-US" sz="1750" dirty="0"/>
          </a:p>
        </p:txBody>
      </p:sp>
      <p:sp>
        <p:nvSpPr>
          <p:cNvPr id="5" name="Text 3"/>
          <p:cNvSpPr/>
          <p:nvPr/>
        </p:nvSpPr>
        <p:spPr>
          <a:xfrm>
            <a:off x="5332928" y="3634264"/>
            <a:ext cx="3039428"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Regulatory Compliance</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Proactive compliance and monitoring programs in place to reduce legal and reputational risks.</a:t>
            </a:r>
            <a:endParaRPr lang="en-US" sz="1750" dirty="0"/>
          </a:p>
        </p:txBody>
      </p:sp>
      <p:sp>
        <p:nvSpPr>
          <p:cNvPr id="7" name="Text 5"/>
          <p:cNvSpPr/>
          <p:nvPr/>
        </p:nvSpPr>
        <p:spPr>
          <a:xfrm>
            <a:off x="9872067" y="3634264"/>
            <a:ext cx="3299579"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Supply Chain Disruptions</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pitchFamily="34" charset="0"/>
                <a:ea typeface="Roboto" pitchFamily="34" charset="-122"/>
                <a:cs typeface="Roboto" pitchFamily="34" charset="-120"/>
              </a:rPr>
              <a:t>Robust supplier diversification strategy and inventory management minimize operational interruptions.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3985" y="744617"/>
            <a:ext cx="7039689" cy="604957"/>
          </a:xfrm>
          <a:prstGeom prst="rect">
            <a:avLst/>
          </a:prstGeom>
          <a:noFill/>
          <a:ln/>
        </p:spPr>
        <p:txBody>
          <a:bodyPr wrap="none" lIns="0" tIns="0" rIns="0" bIns="0" rtlCol="0" anchor="t"/>
          <a:lstStyle/>
          <a:p>
            <a:pPr algn="l" indent="0" marL="0">
              <a:lnSpc>
                <a:spcPts val="4750"/>
              </a:lnSpc>
              <a:buNone/>
            </a:pPr>
            <a:r>
              <a:rPr lang="en-US" sz="3800" dirty="0">
                <a:solidFill>
                  <a:srgbClr val="FFFFFF"/>
                </a:solidFill>
                <a:latin typeface="Saira Medium" pitchFamily="34" charset="0"/>
                <a:ea typeface="Saira Medium" pitchFamily="34" charset="-122"/>
                <a:cs typeface="Saira Medium" pitchFamily="34" charset="-120"/>
              </a:rPr>
              <a:t>Key Takeaways and Next Steps</a:t>
            </a:r>
            <a:endParaRPr lang="en-US" sz="3800" dirty="0"/>
          </a:p>
        </p:txBody>
      </p:sp>
      <p:sp>
        <p:nvSpPr>
          <p:cNvPr id="4" name="Shape 1"/>
          <p:cNvSpPr/>
          <p:nvPr/>
        </p:nvSpPr>
        <p:spPr>
          <a:xfrm>
            <a:off x="6163985" y="1639967"/>
            <a:ext cx="7788831" cy="1470898"/>
          </a:xfrm>
          <a:prstGeom prst="roundRect">
            <a:avLst>
              <a:gd name="adj" fmla="val 11847"/>
            </a:avLst>
          </a:prstGeom>
          <a:solidFill>
            <a:srgbClr val="030303"/>
          </a:solidFill>
          <a:ln w="22860">
            <a:solidFill>
              <a:srgbClr val="FC8337"/>
            </a:solidFill>
            <a:prstDash val="solid"/>
          </a:ln>
        </p:spPr>
      </p:sp>
      <p:sp>
        <p:nvSpPr>
          <p:cNvPr id="5" name="Text 2"/>
          <p:cNvSpPr/>
          <p:nvPr/>
        </p:nvSpPr>
        <p:spPr>
          <a:xfrm>
            <a:off x="6380440" y="1856423"/>
            <a:ext cx="3322082" cy="302538"/>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Strong Financial Performance</a:t>
            </a:r>
            <a:endParaRPr lang="en-US" sz="1900" dirty="0"/>
          </a:p>
        </p:txBody>
      </p:sp>
      <p:sp>
        <p:nvSpPr>
          <p:cNvPr id="6" name="Text 3"/>
          <p:cNvSpPr/>
          <p:nvPr/>
        </p:nvSpPr>
        <p:spPr>
          <a:xfrm>
            <a:off x="6380440" y="2275046"/>
            <a:ext cx="7355919" cy="61936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Firm demonstrates clear revenue growth and profitability improvements with sound expense control.</a:t>
            </a:r>
            <a:endParaRPr lang="en-US" sz="1500" dirty="0"/>
          </a:p>
        </p:txBody>
      </p:sp>
      <p:sp>
        <p:nvSpPr>
          <p:cNvPr id="7" name="Shape 4"/>
          <p:cNvSpPr/>
          <p:nvPr/>
        </p:nvSpPr>
        <p:spPr>
          <a:xfrm>
            <a:off x="6163985" y="3304461"/>
            <a:ext cx="7788831" cy="1161217"/>
          </a:xfrm>
          <a:prstGeom prst="roundRect">
            <a:avLst>
              <a:gd name="adj" fmla="val 15006"/>
            </a:avLst>
          </a:prstGeom>
          <a:solidFill>
            <a:srgbClr val="030303"/>
          </a:solidFill>
          <a:ln w="22860">
            <a:solidFill>
              <a:srgbClr val="FC8337"/>
            </a:solidFill>
            <a:prstDash val="solid"/>
          </a:ln>
        </p:spPr>
      </p:sp>
      <p:sp>
        <p:nvSpPr>
          <p:cNvPr id="8" name="Text 5"/>
          <p:cNvSpPr/>
          <p:nvPr/>
        </p:nvSpPr>
        <p:spPr>
          <a:xfrm>
            <a:off x="6380440" y="3520916"/>
            <a:ext cx="2420064" cy="302538"/>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Investment in Growth</a:t>
            </a:r>
            <a:endParaRPr lang="en-US" sz="1900" dirty="0"/>
          </a:p>
        </p:txBody>
      </p:sp>
      <p:sp>
        <p:nvSpPr>
          <p:cNvPr id="9" name="Text 6"/>
          <p:cNvSpPr/>
          <p:nvPr/>
        </p:nvSpPr>
        <p:spPr>
          <a:xfrm>
            <a:off x="6380440" y="3939540"/>
            <a:ext cx="7355919"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Continued commitment to R&amp;D and market expansion offers promising prospects.</a:t>
            </a:r>
            <a:endParaRPr lang="en-US" sz="1500" dirty="0"/>
          </a:p>
        </p:txBody>
      </p:sp>
      <p:sp>
        <p:nvSpPr>
          <p:cNvPr id="10" name="Shape 7"/>
          <p:cNvSpPr/>
          <p:nvPr/>
        </p:nvSpPr>
        <p:spPr>
          <a:xfrm>
            <a:off x="6163985" y="4659273"/>
            <a:ext cx="7788831" cy="1161217"/>
          </a:xfrm>
          <a:prstGeom prst="roundRect">
            <a:avLst>
              <a:gd name="adj" fmla="val 15006"/>
            </a:avLst>
          </a:prstGeom>
          <a:solidFill>
            <a:srgbClr val="030303"/>
          </a:solidFill>
          <a:ln w="22860">
            <a:solidFill>
              <a:srgbClr val="FC8337"/>
            </a:solidFill>
            <a:prstDash val="solid"/>
          </a:ln>
        </p:spPr>
      </p:sp>
      <p:sp>
        <p:nvSpPr>
          <p:cNvPr id="11" name="Text 8"/>
          <p:cNvSpPr/>
          <p:nvPr/>
        </p:nvSpPr>
        <p:spPr>
          <a:xfrm>
            <a:off x="6380440" y="4875728"/>
            <a:ext cx="2420064" cy="302538"/>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Risk Management</a:t>
            </a:r>
            <a:endParaRPr lang="en-US" sz="1900" dirty="0"/>
          </a:p>
        </p:txBody>
      </p:sp>
      <p:sp>
        <p:nvSpPr>
          <p:cNvPr id="12" name="Text 9"/>
          <p:cNvSpPr/>
          <p:nvPr/>
        </p:nvSpPr>
        <p:spPr>
          <a:xfrm>
            <a:off x="6380440" y="5294352"/>
            <a:ext cx="7355919" cy="309682"/>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Effective strategies are in place to mitigate key financial and operational risks.</a:t>
            </a:r>
            <a:endParaRPr lang="en-US" sz="1500" dirty="0"/>
          </a:p>
        </p:txBody>
      </p:sp>
      <p:sp>
        <p:nvSpPr>
          <p:cNvPr id="13" name="Shape 10"/>
          <p:cNvSpPr/>
          <p:nvPr/>
        </p:nvSpPr>
        <p:spPr>
          <a:xfrm>
            <a:off x="6163985" y="6014085"/>
            <a:ext cx="7788831" cy="1470898"/>
          </a:xfrm>
          <a:prstGeom prst="roundRect">
            <a:avLst>
              <a:gd name="adj" fmla="val 11847"/>
            </a:avLst>
          </a:prstGeom>
          <a:solidFill>
            <a:srgbClr val="030303"/>
          </a:solidFill>
          <a:ln w="22860">
            <a:solidFill>
              <a:srgbClr val="FC8337"/>
            </a:solidFill>
            <a:prstDash val="solid"/>
          </a:ln>
        </p:spPr>
      </p:sp>
      <p:sp>
        <p:nvSpPr>
          <p:cNvPr id="14" name="Text 11"/>
          <p:cNvSpPr/>
          <p:nvPr/>
        </p:nvSpPr>
        <p:spPr>
          <a:xfrm>
            <a:off x="6380440" y="6230541"/>
            <a:ext cx="3153132" cy="302538"/>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Saira Medium" pitchFamily="34" charset="0"/>
                <a:ea typeface="Saira Medium" pitchFamily="34" charset="-122"/>
                <a:cs typeface="Saira Medium" pitchFamily="34" charset="-120"/>
              </a:rPr>
              <a:t>Strategic Recommendations</a:t>
            </a:r>
            <a:endParaRPr lang="en-US" sz="1900" dirty="0"/>
          </a:p>
        </p:txBody>
      </p:sp>
      <p:sp>
        <p:nvSpPr>
          <p:cNvPr id="15" name="Text 12"/>
          <p:cNvSpPr/>
          <p:nvPr/>
        </p:nvSpPr>
        <p:spPr>
          <a:xfrm>
            <a:off x="6380440" y="6649164"/>
            <a:ext cx="7355919" cy="61936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Focus on scaling subscription services, enhancing operational efficiency, and exploring new markets in the coming quarters.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2025-04-26T06:26:53Z</dcterms:created>
  <dcterms:modified xsi:type="dcterms:W3CDTF">2025-04-26T06:26:53Z</dcterms:modified>
</cp:coreProperties>
</file>